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79" r:id="rId3"/>
    <p:sldId id="268" r:id="rId4"/>
    <p:sldId id="269" r:id="rId5"/>
    <p:sldId id="270" r:id="rId6"/>
    <p:sldId id="277" r:id="rId7"/>
    <p:sldId id="273" r:id="rId8"/>
    <p:sldId id="271" r:id="rId9"/>
    <p:sldId id="272" r:id="rId10"/>
    <p:sldId id="274" r:id="rId11"/>
    <p:sldId id="275" r:id="rId12"/>
    <p:sldId id="276" r:id="rId13"/>
    <p:sldId id="278" r:id="rId14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3673C"/>
    <a:srgbClr val="02307C"/>
    <a:srgbClr val="0347B5"/>
    <a:srgbClr val="0350D1"/>
    <a:srgbClr val="00117E"/>
    <a:srgbClr val="0000CC"/>
    <a:srgbClr val="434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0" autoAdjust="0"/>
    <p:restoredTop sz="90929"/>
  </p:normalViewPr>
  <p:slideViewPr>
    <p:cSldViewPr snapToGrid="0">
      <p:cViewPr varScale="1">
        <p:scale>
          <a:sx n="155" d="100"/>
          <a:sy n="155" d="100"/>
        </p:scale>
        <p:origin x="14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0664A03-9997-4BFC-B9D2-D0CD6CC7C5E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3400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G_305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6050"/>
            <a:ext cx="7772400" cy="1143000"/>
          </a:xfrm>
        </p:spPr>
        <p:txBody>
          <a:bodyPr/>
          <a:lstStyle>
            <a:lvl1pPr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4668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>
                <a:ea typeface="ＭＳ Ｐゴシック" pitchFamily="-16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5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CF637-4E80-4185-A0D3-24B7CCBA09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4001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F0CEA-E13F-4980-BDED-9F3FE7CD10E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1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82F1-71CD-4DE9-A8C2-66CE27F0663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238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0CDEA-BF74-4A85-A0DE-B7EBEAD4996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853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8D7AA-565D-4285-91E1-53D14B3A7B3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91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932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2150" y="1696953"/>
            <a:ext cx="7775575" cy="1000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DF139F-D851-4E28-81E2-4584995C769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452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CB8516-2F10-4D07-9FE9-C8A98020CCF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8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D5E1-F5EF-4945-B8C2-B7C55AC440C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7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4A219-DF14-4718-9854-C23409020F4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59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B19F6-07F2-4E83-A131-EB5706A42A8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97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3FD1E-AD05-434F-9184-3ECFBAAADE2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258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F42ED-B6D5-446D-937C-936267C3E0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421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29CBA-14B2-4401-83C4-0E53340E76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023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IMG_3121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8"/>
            <a:ext cx="676910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581603A4-28F0-4546-8D3A-D14B4B3517E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jcalbarracinsanchez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jp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C65D3A-FD34-4EAC-A69C-1BE73FEAF1B8}"/>
              </a:ext>
            </a:extLst>
          </p:cNvPr>
          <p:cNvSpPr txBox="1"/>
          <p:nvPr/>
        </p:nvSpPr>
        <p:spPr>
          <a:xfrm>
            <a:off x="556053" y="3013502"/>
            <a:ext cx="6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</a:rPr>
              <a:t>SHEEP-PHONY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3D03F1-47EC-4EEC-A9EF-7EDB660431EF}"/>
              </a:ext>
            </a:extLst>
          </p:cNvPr>
          <p:cNvSpPr txBox="1"/>
          <p:nvPr/>
        </p:nvSpPr>
        <p:spPr>
          <a:xfrm>
            <a:off x="0" y="898689"/>
            <a:ext cx="4981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Advanced Coding Tools and Methodologies</a:t>
            </a:r>
          </a:p>
          <a:p>
            <a:r>
              <a:rPr lang="it-IT" dirty="0">
                <a:solidFill>
                  <a:schemeClr val="bg1"/>
                </a:solidFill>
              </a:rPr>
              <a:t>Prof. Bruschi Francesco</a:t>
            </a:r>
          </a:p>
          <a:p>
            <a:r>
              <a:rPr lang="it-IT" dirty="0">
                <a:solidFill>
                  <a:schemeClr val="bg1"/>
                </a:solidFill>
              </a:rPr>
              <a:t>Prof. Rana Vincenzo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26182D-9449-4A03-94F1-F69549EDF191}"/>
              </a:ext>
            </a:extLst>
          </p:cNvPr>
          <p:cNvSpPr txBox="1"/>
          <p:nvPr/>
        </p:nvSpPr>
        <p:spPr>
          <a:xfrm>
            <a:off x="0" y="5035982"/>
            <a:ext cx="4004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 project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Curcio Lorenzo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Bernasconi Marco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Albarracín Sánchez Juan Camilo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D77228-4702-4385-BE8D-9846F8238D40}"/>
              </a:ext>
            </a:extLst>
          </p:cNvPr>
          <p:cNvSpPr txBox="1"/>
          <p:nvPr/>
        </p:nvSpPr>
        <p:spPr>
          <a:xfrm>
            <a:off x="0" y="322612"/>
            <a:ext cx="68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Music and Acoustic Engineering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8/11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FB3C99-530C-40C5-A630-530A1B43225F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PANNING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FD424009-4158-4D33-8181-D3AFAC80D5E2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Thanks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panner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node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sound is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perceived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if the user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were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position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),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respect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(source). Drums are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moving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around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listener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9FF86E8-7822-465A-98CA-32F7781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92" y="2336160"/>
            <a:ext cx="738665" cy="1723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159DCB6-21B9-4215-8189-9F5BE9702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47951" flipH="1" flipV="1">
            <a:off x="2060339" y="2525862"/>
            <a:ext cx="406486" cy="4064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B459810-4038-4A16-AD6D-03D71D04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942" flipH="1" flipV="1">
            <a:off x="2727610" y="2366551"/>
            <a:ext cx="435905" cy="4359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4D166C-1536-4E4F-BD45-A16EEAB9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19304" flipH="1" flipV="1">
            <a:off x="1809698" y="3728243"/>
            <a:ext cx="385480" cy="38548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30B29B-F96A-4A65-8153-7F2DC28AD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48947" flipH="1" flipV="1">
            <a:off x="2806839" y="2990804"/>
            <a:ext cx="414262" cy="4142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41D3638-C1B5-48C4-9E48-374DCE738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354235" flipH="1" flipV="1">
            <a:off x="2150867" y="3274726"/>
            <a:ext cx="411187" cy="4111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032F23E-F3A1-48C8-B553-D557A4C91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02006" flipH="1" flipV="1">
            <a:off x="2297832" y="3961777"/>
            <a:ext cx="385480" cy="38548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32AE57D-4400-4354-9F37-D99FE3F3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2758294" y="3541247"/>
            <a:ext cx="460904" cy="46090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5CFABE3-1B23-45E0-AC90-2A512604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388980" y="2786355"/>
            <a:ext cx="460905" cy="4609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FFA9C0-D502-4B65-8D00-9207F318A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904" y="3038798"/>
            <a:ext cx="738665" cy="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3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44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9/11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E082EB-7C52-454D-B4B6-CDB5D9FFC558}"/>
              </a:ext>
            </a:extLst>
          </p:cNvPr>
          <p:cNvSpPr txBox="1"/>
          <p:nvPr/>
        </p:nvSpPr>
        <p:spPr>
          <a:xfrm>
            <a:off x="123567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FEELINGS</a:t>
            </a:r>
          </a:p>
        </p:txBody>
      </p:sp>
      <p:sp>
        <p:nvSpPr>
          <p:cNvPr id="6" name="Rettangolo 1">
            <a:extLst>
              <a:ext uri="{FF2B5EF4-FFF2-40B4-BE49-F238E27FC236}">
                <a16:creationId xmlns:a16="http://schemas.microsoft.com/office/drawing/2014/main" id="{872CCFBA-BD12-48C5-899F-3FAAD4F3DF74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even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choose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out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entire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by making noise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whose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critical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threshold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 function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between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sheperd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and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centroid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E28E7F-3341-4603-BF22-36413CA91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69" y="2702363"/>
            <a:ext cx="471931" cy="11011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FFE2B60-ADF5-498E-8AF0-E39AAE9B3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79345">
            <a:off x="1359162" y="2459324"/>
            <a:ext cx="290644" cy="2906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2F49657-050C-4D5E-97D8-4FFCF5F75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08369">
            <a:off x="1485811" y="2837174"/>
            <a:ext cx="290644" cy="29064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E4810D3-95E2-43A6-930E-62A2795E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54028" y="3237980"/>
            <a:ext cx="290644" cy="2906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53EA617-80F8-484A-9E3D-EA9A40F2F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00297">
            <a:off x="1494348" y="3678541"/>
            <a:ext cx="290644" cy="29064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EC06B5D-A1AB-4971-BFFD-EC6AA01B2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13744" y="3216277"/>
            <a:ext cx="290644" cy="29064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56402E9-9A0C-4563-AF20-89B60EA74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00160">
            <a:off x="1888039" y="3502957"/>
            <a:ext cx="290644" cy="29064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F144209-3B82-4D33-AC6B-360253CAE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28580">
            <a:off x="1739239" y="2581688"/>
            <a:ext cx="290644" cy="2906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A3B7803-379F-4E87-8031-EB90DC6F5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12891" y="2987764"/>
            <a:ext cx="290644" cy="29064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BCD4BF0-AD60-46B7-BC28-20234F310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905828">
            <a:off x="1663543" y="4255213"/>
            <a:ext cx="290644" cy="29064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131A96F-ABC5-4B85-86D6-D490C3B04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2286">
            <a:off x="1881203" y="3883689"/>
            <a:ext cx="290644" cy="29064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DE2A300-E26B-4289-94A6-3AE44642F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49215">
            <a:off x="2641662" y="3229697"/>
            <a:ext cx="290644" cy="290644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5F97B53-E364-4A11-BEFE-DA2D8E536C9F}"/>
              </a:ext>
            </a:extLst>
          </p:cNvPr>
          <p:cNvCxnSpPr>
            <a:cxnSpLocks/>
          </p:cNvCxnSpPr>
          <p:nvPr/>
        </p:nvCxnSpPr>
        <p:spPr>
          <a:xfrm>
            <a:off x="3975989" y="2731528"/>
            <a:ext cx="255784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01B1A89-C52B-4076-AE73-5698D05D6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050677" y="2958427"/>
            <a:ext cx="290644" cy="29064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6E17FC-3A43-4A64-9C9D-9373EC68D2F6}"/>
              </a:ext>
            </a:extLst>
          </p:cNvPr>
          <p:cNvSpPr txBox="1"/>
          <p:nvPr/>
        </p:nvSpPr>
        <p:spPr>
          <a:xfrm>
            <a:off x="996032" y="2205412"/>
            <a:ext cx="67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CCD715F3-3AFE-401B-94E3-80C3739DE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74" b="93467" l="3140" r="933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9245" y="2317985"/>
            <a:ext cx="764803" cy="70788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57D18D5-1F32-445A-ACFA-AED026CB8C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5018897" y="2707356"/>
            <a:ext cx="307641" cy="461462"/>
          </a:xfrm>
          <a:prstGeom prst="rect">
            <a:avLst/>
          </a:prstGeom>
        </p:spPr>
      </p:pic>
      <p:sp>
        <p:nvSpPr>
          <p:cNvPr id="40" name="Rettangolo 1">
            <a:extLst>
              <a:ext uri="{FF2B5EF4-FFF2-40B4-BE49-F238E27FC236}">
                <a16:creationId xmlns:a16="http://schemas.microsoft.com/office/drawing/2014/main" id="{8D8EA50B-39A3-4EB3-95A4-CB5864102A2F}"/>
              </a:ext>
            </a:extLst>
          </p:cNvPr>
          <p:cNvSpPr/>
          <p:nvPr/>
        </p:nvSpPr>
        <p:spPr>
          <a:xfrm>
            <a:off x="3187098" y="3383302"/>
            <a:ext cx="3847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Trying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leave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field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results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fence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firing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electric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shock and in the music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slightly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detuned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7" name="Freccia circolare in giù 26">
            <a:extLst>
              <a:ext uri="{FF2B5EF4-FFF2-40B4-BE49-F238E27FC236}">
                <a16:creationId xmlns:a16="http://schemas.microsoft.com/office/drawing/2014/main" id="{180FB982-6A7B-4518-9352-99F14F184722}"/>
              </a:ext>
            </a:extLst>
          </p:cNvPr>
          <p:cNvSpPr/>
          <p:nvPr/>
        </p:nvSpPr>
        <p:spPr>
          <a:xfrm>
            <a:off x="4564212" y="2942988"/>
            <a:ext cx="290644" cy="22319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2" name="2022-01-03 22-04-16">
            <a:hlinkClick r:id="" action="ppaction://media"/>
            <a:extLst>
              <a:ext uri="{FF2B5EF4-FFF2-40B4-BE49-F238E27FC236}">
                <a16:creationId xmlns:a16="http://schemas.microsoft.com/office/drawing/2014/main" id="{D19343B0-1465-414A-AD0B-01BB990CB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58213" y="4646323"/>
            <a:ext cx="2613787" cy="14702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5880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10/11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2361B3-774A-4B01-9409-6E78B9523E86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CHALLENGE</a:t>
            </a: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5A514911-3F26-441C-9434-F40FACD9DC5B}"/>
              </a:ext>
            </a:extLst>
          </p:cNvPr>
          <p:cNvSpPr/>
          <p:nvPr/>
        </p:nvSpPr>
        <p:spPr>
          <a:xfrm>
            <a:off x="0" y="1071389"/>
            <a:ext cx="741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In challenge mode, the user must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scare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towards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healthy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zones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 Once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enough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grass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eaten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sheeps can go back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their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little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house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before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wolf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comes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  <a:endParaRPr lang="it-IT" b="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C91B2D-5D4D-45C7-8E70-D0CE67BC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20" y="2329076"/>
            <a:ext cx="1546621" cy="680513"/>
          </a:xfrm>
          <a:prstGeom prst="rect">
            <a:avLst/>
          </a:prstGeom>
        </p:spPr>
      </p:pic>
      <p:sp>
        <p:nvSpPr>
          <p:cNvPr id="11" name="Rettangolo 1">
            <a:extLst>
              <a:ext uri="{FF2B5EF4-FFF2-40B4-BE49-F238E27FC236}">
                <a16:creationId xmlns:a16="http://schemas.microsoft.com/office/drawing/2014/main" id="{CE048679-DBB4-4E69-BB00-89ABA420B365}"/>
              </a:ext>
            </a:extLst>
          </p:cNvPr>
          <p:cNvSpPr/>
          <p:nvPr/>
        </p:nvSpPr>
        <p:spPr>
          <a:xfrm>
            <a:off x="0" y="3436528"/>
            <a:ext cx="74140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+mn-lt"/>
              </a:rPr>
              <a:t>Each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time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eat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, the mode in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which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they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sing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switched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a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happier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one, following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circle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of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fifths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2A3E629-FA60-49F1-A889-BA310833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6975" y="4225659"/>
            <a:ext cx="2195025" cy="1993440"/>
          </a:xfrm>
          <a:prstGeom prst="rect">
            <a:avLst/>
          </a:prstGeom>
        </p:spPr>
      </p:pic>
      <p:pic>
        <p:nvPicPr>
          <p:cNvPr id="4" name="Picture 3" descr="A picture containing grass&#10;&#10;Description automatically generated">
            <a:extLst>
              <a:ext uri="{FF2B5EF4-FFF2-40B4-BE49-F238E27FC236}">
                <a16:creationId xmlns:a16="http://schemas.microsoft.com/office/drawing/2014/main" id="{EE5FE808-048A-384F-8BB6-D7152DEAA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81" y="2020050"/>
            <a:ext cx="1391146" cy="13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11/11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5AF493-A10A-42F9-9BE6-5A8AE6BBA642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THANKS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6CED72-007B-4738-8010-E0CC7EA1D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b="15409"/>
          <a:stretch/>
        </p:blipFill>
        <p:spPr>
          <a:xfrm flipH="1">
            <a:off x="-3262184" y="-1122200"/>
            <a:ext cx="2458995" cy="224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AD2F7F-8EA3-4774-AED2-ED8637AE4DA1}"/>
              </a:ext>
            </a:extLst>
          </p:cNvPr>
          <p:cNvSpPr txBox="1"/>
          <p:nvPr/>
        </p:nvSpPr>
        <p:spPr>
          <a:xfrm>
            <a:off x="-5664887" y="2100637"/>
            <a:ext cx="6561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Thanks for the </a:t>
            </a:r>
            <a:r>
              <a:rPr lang="it-IT" sz="4000" dirty="0" err="1">
                <a:solidFill>
                  <a:schemeClr val="bg1"/>
                </a:solidFill>
              </a:rPr>
              <a:t>attention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32 0.03148 L 0.66302 0.323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85" y="1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1 -0.17685 L 0.68785 0.1173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02 0.32384 L 1.29618 -0.1636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9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41593D1-C926-41F3-9358-FC79F03E2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1369"/>
            <a:ext cx="6932141" cy="355234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797C37-4264-4286-9B48-E41317AE0040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INTERFACE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6F2924-AEF3-4979-B3D3-4D563E8747F4}"/>
              </a:ext>
            </a:extLst>
          </p:cNvPr>
          <p:cNvSpPr txBox="1"/>
          <p:nvPr/>
        </p:nvSpPr>
        <p:spPr>
          <a:xfrm>
            <a:off x="0" y="4933711"/>
            <a:ext cx="7092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Model from:</a:t>
            </a:r>
          </a:p>
          <a:p>
            <a:r>
              <a:rPr lang="en-US" b="1" dirty="0">
                <a:solidFill>
                  <a:schemeClr val="bg1"/>
                </a:solidFill>
              </a:rPr>
              <a:t>Intermittent collective dynamics emerge from conflicting imperatives in sheep herds. By Francesco </a:t>
            </a:r>
            <a:r>
              <a:rPr lang="en-US" b="1" dirty="0" err="1">
                <a:solidFill>
                  <a:schemeClr val="bg1"/>
                </a:solidFill>
              </a:rPr>
              <a:t>Ginelli</a:t>
            </a:r>
            <a:r>
              <a:rPr lang="en-US" b="1" dirty="0">
                <a:solidFill>
                  <a:schemeClr val="bg1"/>
                </a:solidFill>
              </a:rPr>
              <a:t> et al.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6E8CEDF-DFD2-4F2E-8C13-9A9C8244D28C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0/11</a:t>
            </a:r>
          </a:p>
        </p:txBody>
      </p:sp>
    </p:spTree>
    <p:extLst>
      <p:ext uri="{BB962C8B-B14F-4D97-AF65-F5344CB8AC3E}">
        <p14:creationId xmlns:p14="http://schemas.microsoft.com/office/powerpoint/2010/main" val="224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453" y="1016566"/>
            <a:ext cx="69815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Sheeps</a:t>
            </a:r>
            <a:r>
              <a:rPr lang="en-US" dirty="0">
                <a:solidFill>
                  <a:schemeClr val="bg1"/>
                </a:solidFill>
              </a:rPr>
              <a:t> are represented by point-like agents able to perceive and respond to their local environment.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state of each sheep is represented by its speed at a certain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sheeps </a:t>
            </a:r>
            <a:r>
              <a:rPr lang="it-IT" dirty="0" err="1">
                <a:solidFill>
                  <a:schemeClr val="bg1"/>
                </a:solidFill>
              </a:rPr>
              <a:t>don’t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change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their</a:t>
            </a:r>
            <a:r>
              <a:rPr lang="it-IT" dirty="0">
                <a:solidFill>
                  <a:schemeClr val="bg1"/>
                </a:solidFill>
              </a:rPr>
              <a:t> position, </a:t>
            </a:r>
            <a:r>
              <a:rPr lang="it-IT" dirty="0" err="1">
                <a:solidFill>
                  <a:schemeClr val="bg1"/>
                </a:solidFill>
              </a:rPr>
              <a:t>while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    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and running </a:t>
            </a:r>
            <a:r>
              <a:rPr lang="it-IT" dirty="0" err="1">
                <a:solidFill>
                  <a:schemeClr val="bg1"/>
                </a:solidFill>
              </a:rPr>
              <a:t>ones</a:t>
            </a:r>
            <a:r>
              <a:rPr lang="it-IT" dirty="0">
                <a:solidFill>
                  <a:schemeClr val="bg1"/>
                </a:solidFill>
              </a:rPr>
              <a:t> do.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450DD9-8780-40AC-8FB2-2F0AD729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250" y="2734571"/>
            <a:ext cx="1389723" cy="138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A24621-2D70-4361-B80A-41AEBC9C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194" y="2734571"/>
            <a:ext cx="1389723" cy="138972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96915D2-A027-4FF3-8376-4DB6044EE407}"/>
              </a:ext>
            </a:extLst>
          </p:cNvPr>
          <p:cNvSpPr txBox="1"/>
          <p:nvPr/>
        </p:nvSpPr>
        <p:spPr>
          <a:xfrm>
            <a:off x="1549330" y="4175840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Stationary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walking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74A006-3DC7-42EA-86F3-E36F284F3DA0}"/>
              </a:ext>
            </a:extLst>
          </p:cNvPr>
          <p:cNvSpPr txBox="1"/>
          <p:nvPr/>
        </p:nvSpPr>
        <p:spPr>
          <a:xfrm>
            <a:off x="3920384" y="4175841"/>
            <a:ext cx="164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Running </a:t>
            </a:r>
            <a:r>
              <a:rPr lang="it-IT" dirty="0" err="1">
                <a:solidFill>
                  <a:schemeClr val="bg1"/>
                </a:solidFill>
              </a:rPr>
              <a:t>sheep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618F5F-99D9-4792-B1CD-E35A1B150FA6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1/11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/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∈{0,1,2}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BD62873D-C50B-4D2D-BDD1-938B8261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76" y="2761266"/>
                <a:ext cx="1389723" cy="290079"/>
              </a:xfrm>
              <a:prstGeom prst="rect">
                <a:avLst/>
              </a:prstGeom>
              <a:blipFill>
                <a:blip r:embed="rId6"/>
                <a:stretch>
                  <a:fillRect r="-1316" b="-354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7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evolution of the position of each sheep is described by the following equations.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2/11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/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it-IT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br>
                  <a:rPr lang="it-IT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BAFC947-9286-4313-AA1B-F0CCB2E3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39" y="1960462"/>
                <a:ext cx="3113903" cy="68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09143E-AA5B-4AD4-B168-BCFD912402BE}"/>
              </a:ext>
            </a:extLst>
          </p:cNvPr>
          <p:cNvCxnSpPr>
            <a:cxnSpLocks/>
          </p:cNvCxnSpPr>
          <p:nvPr/>
        </p:nvCxnSpPr>
        <p:spPr>
          <a:xfrm flipH="1">
            <a:off x="4553464" y="1719094"/>
            <a:ext cx="864973" cy="459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29ACDD-461C-4243-83F5-68B6F4AE7964}"/>
              </a:ext>
            </a:extLst>
          </p:cNvPr>
          <p:cNvSpPr txBox="1"/>
          <p:nvPr/>
        </p:nvSpPr>
        <p:spPr>
          <a:xfrm>
            <a:off x="5418437" y="1542449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Heading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/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C99BE89A-E733-42DD-BF41-34E46E44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933" y="2717959"/>
                <a:ext cx="3113902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C9EDB4-1D4C-4628-885D-8B456B5A2E3B}"/>
              </a:ext>
            </a:extLst>
          </p:cNvPr>
          <p:cNvSpPr txBox="1"/>
          <p:nvPr/>
        </p:nvSpPr>
        <p:spPr>
          <a:xfrm>
            <a:off x="5436973" y="2474312"/>
            <a:ext cx="173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Random noise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F329F4C-DF09-4C98-854F-6AA580F4049F}"/>
              </a:ext>
            </a:extLst>
          </p:cNvPr>
          <p:cNvCxnSpPr>
            <a:cxnSpLocks/>
          </p:cNvCxnSpPr>
          <p:nvPr/>
        </p:nvCxnSpPr>
        <p:spPr>
          <a:xfrm flipH="1">
            <a:off x="4564700" y="2640017"/>
            <a:ext cx="805850" cy="409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/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𝐴𝑟𝑔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sub>
                          </m:s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F6157502-149B-49F8-9ECB-1FCDDDB0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87" y="3446195"/>
                <a:ext cx="5203348" cy="843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DD7CA23-F733-4F65-B356-D10DEEB96BFC}"/>
              </a:ext>
            </a:extLst>
          </p:cNvPr>
          <p:cNvCxnSpPr>
            <a:cxnSpLocks/>
          </p:cNvCxnSpPr>
          <p:nvPr/>
        </p:nvCxnSpPr>
        <p:spPr>
          <a:xfrm flipH="1">
            <a:off x="6034478" y="3499011"/>
            <a:ext cx="166171" cy="214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ECAF0F-88FF-4EFC-80A3-E75D09A0F7A1}"/>
              </a:ext>
            </a:extLst>
          </p:cNvPr>
          <p:cNvSpPr txBox="1"/>
          <p:nvPr/>
        </p:nvSpPr>
        <p:spPr>
          <a:xfrm>
            <a:off x="5767719" y="2982601"/>
            <a:ext cx="173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Unit vector from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i to </a:t>
            </a:r>
            <a:r>
              <a:rPr lang="it-IT" sz="1400" dirty="0" err="1">
                <a:solidFill>
                  <a:schemeClr val="bg1"/>
                </a:solidFill>
              </a:rPr>
              <a:t>sheep</a:t>
            </a:r>
            <a:r>
              <a:rPr lang="it-IT" sz="1400" dirty="0">
                <a:solidFill>
                  <a:schemeClr val="bg1"/>
                </a:solidFill>
              </a:rPr>
              <a:t> j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1764EC5-D8B6-461A-9A47-01493F13410A}"/>
              </a:ext>
            </a:extLst>
          </p:cNvPr>
          <p:cNvSpPr txBox="1"/>
          <p:nvPr/>
        </p:nvSpPr>
        <p:spPr>
          <a:xfrm>
            <a:off x="4695770" y="4517903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Equilibrium </a:t>
            </a:r>
            <a:r>
              <a:rPr lang="it-IT" sz="1400" dirty="0" err="1">
                <a:solidFill>
                  <a:schemeClr val="bg1"/>
                </a:solidFill>
              </a:rPr>
              <a:t>distance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697A38-0D0B-43CD-BA91-D93C191458B3}"/>
              </a:ext>
            </a:extLst>
          </p:cNvPr>
          <p:cNvCxnSpPr>
            <a:cxnSpLocks/>
          </p:cNvCxnSpPr>
          <p:nvPr/>
        </p:nvCxnSpPr>
        <p:spPr>
          <a:xfrm flipH="1" flipV="1">
            <a:off x="5377369" y="4285726"/>
            <a:ext cx="59604" cy="20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D9F02B-04A9-42EA-BE30-389126B48362}"/>
              </a:ext>
            </a:extLst>
          </p:cNvPr>
          <p:cNvSpPr txBox="1"/>
          <p:nvPr/>
        </p:nvSpPr>
        <p:spPr>
          <a:xfrm>
            <a:off x="3437358" y="4413932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Cohesion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93CF9AC-B1D3-413F-A4D1-C058E3A030BC}"/>
              </a:ext>
            </a:extLst>
          </p:cNvPr>
          <p:cNvCxnSpPr>
            <a:cxnSpLocks/>
          </p:cNvCxnSpPr>
          <p:nvPr/>
        </p:nvCxnSpPr>
        <p:spPr>
          <a:xfrm flipV="1">
            <a:off x="3932740" y="4017067"/>
            <a:ext cx="105353" cy="372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ECEB451-EBF4-425E-8D91-4AA604759B6E}"/>
              </a:ext>
            </a:extLst>
          </p:cNvPr>
          <p:cNvSpPr txBox="1"/>
          <p:nvPr/>
        </p:nvSpPr>
        <p:spPr>
          <a:xfrm>
            <a:off x="1043335" y="4403070"/>
            <a:ext cx="194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Metric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neighbours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F9E6CE1-59F0-4D95-94E1-C52EFC2EC881}"/>
              </a:ext>
            </a:extLst>
          </p:cNvPr>
          <p:cNvCxnSpPr>
            <a:cxnSpLocks/>
          </p:cNvCxnSpPr>
          <p:nvPr/>
        </p:nvCxnSpPr>
        <p:spPr>
          <a:xfrm flipV="1">
            <a:off x="2461372" y="4285726"/>
            <a:ext cx="264183" cy="121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2022-01-03 21-50-47">
            <a:hlinkClick r:id="" action="ppaction://media"/>
            <a:extLst>
              <a:ext uri="{FF2B5EF4-FFF2-40B4-BE49-F238E27FC236}">
                <a16:creationId xmlns:a16="http://schemas.microsoft.com/office/drawing/2014/main" id="{28B73CD5-736F-470F-B53E-DB0D7EEFB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26743" y="4929651"/>
            <a:ext cx="2299727" cy="1293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534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798AB7-6CBD-4307-BFF7-D24835770565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MOVEMENT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13D2-E005-49C6-9712-0D02B3A85AF2}"/>
              </a:ext>
            </a:extLst>
          </p:cNvPr>
          <p:cNvSpPr txBox="1"/>
          <p:nvPr/>
        </p:nvSpPr>
        <p:spPr>
          <a:xfrm>
            <a:off x="86497" y="1016566"/>
            <a:ext cx="6981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sheep decides whether to change its state according to the following probabilities.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3/11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/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→1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02A3E7-8317-4734-A4D3-519B17D0C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46" y="1920962"/>
                <a:ext cx="3573379" cy="476477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/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83D325C6-5AC8-4AFC-83E5-45AD6A38C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548" y="1865118"/>
                <a:ext cx="3573379" cy="495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/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DA272EEE-0C83-42EA-8014-02D694F6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619" y="2834962"/>
                <a:ext cx="6590054" cy="486030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/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2→0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2→0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it-IT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8E15A8B2-1F8C-48D0-B0D0-FC8FC89D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3" y="3409623"/>
                <a:ext cx="6496622" cy="597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/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spontaneous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transition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allelomimetic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number of metric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neighbours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that are in state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average distance from sheep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to other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at time 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characteristic</a:t>
                </a:r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lengths</a:t>
                </a: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C68EE4C9-B736-4217-85D4-AF450A42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81738"/>
                <a:ext cx="6981568" cy="3187796"/>
              </a:xfrm>
              <a:prstGeom prst="rect">
                <a:avLst/>
              </a:prstGeom>
              <a:blipFill>
                <a:blip r:embed="rId8"/>
                <a:stretch>
                  <a:fillRect l="-524" t="-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4/11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8C23F2-A2F5-40E9-AA46-2D9318A73024}"/>
              </a:ext>
            </a:extLst>
          </p:cNvPr>
          <p:cNvSpPr txBox="1"/>
          <p:nvPr/>
        </p:nvSpPr>
        <p:spPr>
          <a:xfrm>
            <a:off x="123567" y="157954"/>
            <a:ext cx="620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PARAMETERS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2520A2-D5E6-496E-B31F-4B390F3A9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90" y="2216574"/>
            <a:ext cx="2505425" cy="61921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94625A-657B-45FD-955C-6E26D8BA4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8988" y="3156291"/>
            <a:ext cx="2505425" cy="619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/>
              <p:nvPr/>
            </p:nvSpPr>
            <p:spPr>
              <a:xfrm>
                <a:off x="168309" y="1942131"/>
                <a:ext cx="3573379" cy="495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1→0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846DBDD-2EEC-4111-993C-C2822BD5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9" y="1942131"/>
                <a:ext cx="3573379" cy="495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660AFA-97C7-40FC-B9A5-61036355282B}"/>
              </a:ext>
            </a:extLst>
          </p:cNvPr>
          <p:cNvSpPr txBox="1"/>
          <p:nvPr/>
        </p:nvSpPr>
        <p:spPr>
          <a:xfrm>
            <a:off x="4181916" y="2223802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Allelomimesis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FB83893-4BA1-48C9-9FF6-EFFADA852693}"/>
              </a:ext>
            </a:extLst>
          </p:cNvPr>
          <p:cNvSpPr txBox="1"/>
          <p:nvPr/>
        </p:nvSpPr>
        <p:spPr>
          <a:xfrm>
            <a:off x="4181916" y="3127959"/>
            <a:ext cx="254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Run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Tendency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195C71F-632D-4815-8319-D7E9646543A0}"/>
              </a:ext>
            </a:extLst>
          </p:cNvPr>
          <p:cNvCxnSpPr>
            <a:cxnSpLocks/>
          </p:cNvCxnSpPr>
          <p:nvPr/>
        </p:nvCxnSpPr>
        <p:spPr>
          <a:xfrm flipV="1">
            <a:off x="2496065" y="1657582"/>
            <a:ext cx="0" cy="39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200D13D-3717-4EEB-BB28-FC8A032D0CFA}"/>
              </a:ext>
            </a:extLst>
          </p:cNvPr>
          <p:cNvCxnSpPr>
            <a:cxnSpLocks/>
          </p:cNvCxnSpPr>
          <p:nvPr/>
        </p:nvCxnSpPr>
        <p:spPr>
          <a:xfrm>
            <a:off x="2496065" y="2053685"/>
            <a:ext cx="2113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846C151-4DA5-45AA-B6B9-B33882BE07FC}"/>
              </a:ext>
            </a:extLst>
          </p:cNvPr>
          <p:cNvCxnSpPr/>
          <p:nvPr/>
        </p:nvCxnSpPr>
        <p:spPr>
          <a:xfrm>
            <a:off x="4609070" y="2053685"/>
            <a:ext cx="0" cy="2566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/>
              <p:nvPr/>
            </p:nvSpPr>
            <p:spPr>
              <a:xfrm>
                <a:off x="186523" y="2546149"/>
                <a:ext cx="6590054" cy="486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0,1→2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0,1→2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den>
                        </m:f>
                        <m: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6DB4F21-FF5C-4A81-BDE2-D4FC7BC7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3" y="2546149"/>
                <a:ext cx="6590054" cy="486030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84E2739-9E36-48EE-BD51-23D5B608538B}"/>
              </a:ext>
            </a:extLst>
          </p:cNvPr>
          <p:cNvCxnSpPr/>
          <p:nvPr/>
        </p:nvCxnSpPr>
        <p:spPr>
          <a:xfrm>
            <a:off x="1581665" y="1657582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D0E360B9-1D33-4468-B8D3-68D325761DAA}"/>
              </a:ext>
            </a:extLst>
          </p:cNvPr>
          <p:cNvCxnSpPr/>
          <p:nvPr/>
        </p:nvCxnSpPr>
        <p:spPr>
          <a:xfrm flipV="1">
            <a:off x="1594022" y="1657582"/>
            <a:ext cx="0" cy="2486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CC5B642D-661C-4D1F-A1A6-DAFDD586E916}"/>
              </a:ext>
            </a:extLst>
          </p:cNvPr>
          <p:cNvCxnSpPr>
            <a:cxnSpLocks/>
          </p:cNvCxnSpPr>
          <p:nvPr/>
        </p:nvCxnSpPr>
        <p:spPr>
          <a:xfrm flipH="1" flipV="1">
            <a:off x="2329250" y="3087896"/>
            <a:ext cx="6177" cy="291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CCAD6C27-C85B-4357-94D4-52528E45543F}"/>
              </a:ext>
            </a:extLst>
          </p:cNvPr>
          <p:cNvCxnSpPr/>
          <p:nvPr/>
        </p:nvCxnSpPr>
        <p:spPr>
          <a:xfrm>
            <a:off x="2335427" y="3379399"/>
            <a:ext cx="18959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ttangolo 1">
            <a:extLst>
              <a:ext uri="{FF2B5EF4-FFF2-40B4-BE49-F238E27FC236}">
                <a16:creationId xmlns:a16="http://schemas.microsoft.com/office/drawing/2014/main" id="{AEFC8A3F-00CF-4FCF-ADD9-BFEB968165E0}"/>
              </a:ext>
            </a:extLst>
          </p:cNvPr>
          <p:cNvSpPr/>
          <p:nvPr/>
        </p:nvSpPr>
        <p:spPr>
          <a:xfrm>
            <a:off x="123567" y="4312614"/>
            <a:ext cx="67159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n-lt"/>
              </a:rPr>
              <a:t>Sheeps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behaviour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set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same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way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was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reference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paper,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although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user can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still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customize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some of the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parameters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see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how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+mn-lt"/>
              </a:rPr>
              <a:t>affects</a:t>
            </a:r>
            <a:r>
              <a:rPr lang="it-IT" dirty="0">
                <a:solidFill>
                  <a:schemeClr val="bg1"/>
                </a:solidFill>
                <a:latin typeface="+mn-lt"/>
              </a:rPr>
              <a:t> the music.</a:t>
            </a:r>
          </a:p>
        </p:txBody>
      </p:sp>
    </p:spTree>
    <p:extLst>
      <p:ext uri="{BB962C8B-B14F-4D97-AF65-F5344CB8AC3E}">
        <p14:creationId xmlns:p14="http://schemas.microsoft.com/office/powerpoint/2010/main" val="336225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5/11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7198590-0899-4CA5-9140-A2B95A2896C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MUSIC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F8FCA08-7684-48CB-87CB-E89BE28F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4" y="950773"/>
            <a:ext cx="6620150" cy="58616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C9853F0-DC58-4D36-BC57-19BAC3FED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" y="1582631"/>
            <a:ext cx="1168780" cy="475730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9E5794-B11A-41CC-8D5C-8C8C5B86BC73}"/>
              </a:ext>
            </a:extLst>
          </p:cNvPr>
          <p:cNvSpPr txBox="1"/>
          <p:nvPr/>
        </p:nvSpPr>
        <p:spPr>
          <a:xfrm>
            <a:off x="1198605" y="1918767"/>
            <a:ext cx="600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The way the sheeps </a:t>
            </a:r>
            <a:r>
              <a:rPr lang="it-IT" sz="1600" dirty="0" err="1">
                <a:solidFill>
                  <a:schemeClr val="bg1"/>
                </a:solidFill>
              </a:rPr>
              <a:t>change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their</a:t>
            </a:r>
            <a:r>
              <a:rPr lang="it-IT" sz="1600" dirty="0">
                <a:solidFill>
                  <a:schemeClr val="bg1"/>
                </a:solidFill>
              </a:rPr>
              <a:t> state </a:t>
            </a:r>
            <a:r>
              <a:rPr lang="it-IT" sz="1600" dirty="0" err="1">
                <a:solidFill>
                  <a:schemeClr val="bg1"/>
                </a:solidFill>
              </a:rPr>
              <a:t>is</a:t>
            </a:r>
            <a:r>
              <a:rPr lang="it-IT" sz="1600" dirty="0">
                <a:solidFill>
                  <a:schemeClr val="bg1"/>
                </a:solidFill>
              </a:rPr>
              <a:t> </a:t>
            </a:r>
            <a:r>
              <a:rPr lang="it-IT" sz="1600" dirty="0" err="1">
                <a:solidFill>
                  <a:schemeClr val="bg1"/>
                </a:solidFill>
              </a:rPr>
              <a:t>used</a:t>
            </a:r>
            <a:r>
              <a:rPr lang="it-IT" sz="1600" dirty="0">
                <a:solidFill>
                  <a:schemeClr val="bg1"/>
                </a:solidFill>
              </a:rPr>
              <a:t> to create music.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C8BEEF3-8730-4420-A3A0-8EAA153C03CC}"/>
              </a:ext>
            </a:extLst>
          </p:cNvPr>
          <p:cNvSpPr/>
          <p:nvPr/>
        </p:nvSpPr>
        <p:spPr>
          <a:xfrm>
            <a:off x="1288034" y="2751244"/>
            <a:ext cx="3096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9CDCFE"/>
                </a:solidFill>
                <a:latin typeface="Consolas" panose="020B0609020204030204" pitchFamily="49" charset="0"/>
              </a:rPr>
              <a:t>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5BBA525-8EE2-4FDC-B892-16E8844F9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128" y="2379207"/>
            <a:ext cx="2651030" cy="1188791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7DF5BF-B830-4CAD-AC6E-6226794422BF}"/>
              </a:ext>
            </a:extLst>
          </p:cNvPr>
          <p:cNvSpPr txBox="1"/>
          <p:nvPr/>
        </p:nvSpPr>
        <p:spPr>
          <a:xfrm>
            <a:off x="3212757" y="4958419"/>
            <a:ext cx="564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Delay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3D9A262E-56E2-4CAE-80E4-0D1F9E89E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3446" y="3478973"/>
            <a:ext cx="2706066" cy="112891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4DD1C36F-405D-4C8E-A567-A85D926DD962}"/>
              </a:ext>
            </a:extLst>
          </p:cNvPr>
          <p:cNvSpPr/>
          <p:nvPr/>
        </p:nvSpPr>
        <p:spPr>
          <a:xfrm>
            <a:off x="1044736" y="3869301"/>
            <a:ext cx="35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DCDCAA"/>
                </a:solidFill>
                <a:latin typeface="Consolas" panose="020B0609020204030204" pitchFamily="49" charset="0"/>
              </a:rPr>
              <a:t>playDrums</a:t>
            </a:r>
            <a:r>
              <a:rPr lang="it-IT" sz="2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it-IT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F98146-2689-4B0A-8AF6-5113C885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675" y="5388793"/>
            <a:ext cx="227679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6/11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B5B44A-F65D-446C-80E5-E90C744BFA47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MELODY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/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𝑚𝑤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number of </a:t>
                </a:r>
                <a:r>
                  <a:rPr lang="en-US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sheeps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that respectively started running, walking or stopped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60CB42-178A-4958-B05E-03F233138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" y="4866153"/>
                <a:ext cx="6981568" cy="2031325"/>
              </a:xfrm>
              <a:prstGeom prst="rect">
                <a:avLst/>
              </a:prstGeom>
              <a:blipFill>
                <a:blip r:embed="rId4"/>
                <a:stretch>
                  <a:fillRect l="-611" t="-18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104B56-4E5A-4593-B017-0E569798CF78}"/>
              </a:ext>
            </a:extLst>
          </p:cNvPr>
          <p:cNvSpPr txBox="1"/>
          <p:nvPr/>
        </p:nvSpPr>
        <p:spPr>
          <a:xfrm>
            <a:off x="89792" y="976184"/>
            <a:ext cx="6805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The following code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executed</a:t>
            </a:r>
            <a:r>
              <a:rPr lang="it-IT" dirty="0">
                <a:solidFill>
                  <a:schemeClr val="bg1"/>
                </a:solidFill>
              </a:rPr>
              <a:t> once </a:t>
            </a:r>
            <a:r>
              <a:rPr lang="it-IT" dirty="0" err="1">
                <a:solidFill>
                  <a:schemeClr val="bg1"/>
                </a:solidFill>
              </a:rPr>
              <a:t>every</a:t>
            </a:r>
            <a:r>
              <a:rPr lang="it-IT" dirty="0">
                <a:solidFill>
                  <a:schemeClr val="bg1"/>
                </a:solidFill>
              </a:rPr>
              <a:t> n frames, </a:t>
            </a:r>
            <a:r>
              <a:rPr lang="it-IT" dirty="0" err="1">
                <a:solidFill>
                  <a:schemeClr val="bg1"/>
                </a:solidFill>
              </a:rPr>
              <a:t>depending</a:t>
            </a:r>
            <a:r>
              <a:rPr lang="it-IT" dirty="0">
                <a:solidFill>
                  <a:schemeClr val="bg1"/>
                </a:solidFill>
              </a:rPr>
              <a:t> on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fast the BPM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set. The </a:t>
            </a:r>
            <a:r>
              <a:rPr lang="it-IT" dirty="0" err="1">
                <a:solidFill>
                  <a:schemeClr val="bg1"/>
                </a:solidFill>
              </a:rPr>
              <a:t>four</a:t>
            </a:r>
            <a:r>
              <a:rPr lang="it-IT" dirty="0">
                <a:solidFill>
                  <a:schemeClr val="bg1"/>
                </a:solidFill>
              </a:rPr>
              <a:t> notes are </a:t>
            </a:r>
            <a:r>
              <a:rPr lang="it-IT" dirty="0" err="1">
                <a:solidFill>
                  <a:schemeClr val="bg1"/>
                </a:solidFill>
              </a:rPr>
              <a:t>equally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spaced</a:t>
            </a:r>
            <a:r>
              <a:rPr lang="it-IT" dirty="0">
                <a:solidFill>
                  <a:schemeClr val="bg1"/>
                </a:solidFill>
              </a:rPr>
              <a:t> inside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measure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3E37A17-8984-4746-8695-F989916C6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120" y="2051981"/>
            <a:ext cx="2505425" cy="61921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70DA01D-FA38-4543-B771-25FF4D09E35A}"/>
              </a:ext>
            </a:extLst>
          </p:cNvPr>
          <p:cNvSpPr txBox="1"/>
          <p:nvPr/>
        </p:nvSpPr>
        <p:spPr>
          <a:xfrm>
            <a:off x="4287796" y="2051981"/>
            <a:ext cx="87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BPM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0934E89-3799-4E0E-B05C-62B3CBB5B79C}"/>
              </a:ext>
            </a:extLst>
          </p:cNvPr>
          <p:cNvCxnSpPr>
            <a:cxnSpLocks/>
          </p:cNvCxnSpPr>
          <p:nvPr/>
        </p:nvCxnSpPr>
        <p:spPr>
          <a:xfrm flipH="1" flipV="1">
            <a:off x="4930348" y="2607299"/>
            <a:ext cx="148279" cy="417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8A6AF72-BCA7-431A-AA59-93DEAEDC81DD}"/>
              </a:ext>
            </a:extLst>
          </p:cNvPr>
          <p:cNvSpPr/>
          <p:nvPr/>
        </p:nvSpPr>
        <p:spPr>
          <a:xfrm>
            <a:off x="0" y="2672854"/>
            <a:ext cx="795445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6A9955"/>
                </a:solidFill>
                <a:latin typeface="Consolas" panose="020B0609020204030204" pitchFamily="49" charset="0"/>
              </a:rPr>
              <a:t>//Notes</a:t>
            </a:r>
            <a:endParaRPr lang="it-IT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1200" dirty="0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12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12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35B46ED-B948-4441-8651-8E66973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1CA025-7C12-45BD-BE19-7A2999F3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6" y="157954"/>
            <a:ext cx="926757" cy="7006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5CA404-B32B-4FDC-B76F-0EC2E6423E5A}"/>
              </a:ext>
            </a:extLst>
          </p:cNvPr>
          <p:cNvSpPr txBox="1"/>
          <p:nvPr/>
        </p:nvSpPr>
        <p:spPr>
          <a:xfrm>
            <a:off x="5563833" y="6361900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Slide 7/11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9F6604-B585-446E-B3D3-702DC3DE8AC2}"/>
              </a:ext>
            </a:extLst>
          </p:cNvPr>
          <p:cNvSpPr txBox="1"/>
          <p:nvPr/>
        </p:nvSpPr>
        <p:spPr>
          <a:xfrm>
            <a:off x="0" y="157954"/>
            <a:ext cx="5436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SHEEPS DRUMS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C8CA96-FAEF-4DB6-B1E3-CCCA6A475C36}"/>
              </a:ext>
            </a:extLst>
          </p:cNvPr>
          <p:cNvSpPr/>
          <p:nvPr/>
        </p:nvSpPr>
        <p:spPr>
          <a:xfrm>
            <a:off x="0" y="972153"/>
            <a:ext cx="85138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crash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mr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ride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kick</a:t>
            </a:r>
            <a:r>
              <a:rPr lang="it-IT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play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closed_hat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snare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ms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open_hat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b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n_pecore_stay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&gt;=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2.5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it-IT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mw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setTimeout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  <a:r>
              <a:rPr lang="it-IT" sz="800" dirty="0">
                <a:solidFill>
                  <a:srgbClr val="DCDCAA"/>
                </a:solidFill>
                <a:latin typeface="Consolas" panose="020B0609020204030204" pitchFamily="49" charset="0"/>
              </a:rPr>
              <a:t>rewind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tom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)},(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7.5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)/(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fps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)*</a:t>
            </a:r>
            <a:r>
              <a:rPr lang="it-IT" sz="8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it-IT" sz="800" dirty="0">
                <a:solidFill>
                  <a:srgbClr val="9CDCFE"/>
                </a:solidFill>
                <a:latin typeface="Consolas" panose="020B0609020204030204" pitchFamily="49" charset="0"/>
              </a:rPr>
              <a:t>framesPermeasure</a:t>
            </a:r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8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  <a:endParaRPr lang="it-IT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D91D6F-0F4C-4509-AEFB-CDC8991686F7}"/>
              </a:ext>
            </a:extLst>
          </p:cNvPr>
          <p:cNvSpPr txBox="1"/>
          <p:nvPr/>
        </p:nvSpPr>
        <p:spPr>
          <a:xfrm>
            <a:off x="2718486" y="964925"/>
            <a:ext cx="4596714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Drums are played using a similar logic, some conditions </a:t>
            </a:r>
          </a:p>
          <a:p>
            <a:r>
              <a:rPr lang="it-IT" sz="1400" dirty="0">
                <a:solidFill>
                  <a:schemeClr val="bg1"/>
                </a:solidFill>
              </a:rPr>
              <a:t>are related to the number of sheeps that stopped in the </a:t>
            </a:r>
          </a:p>
          <a:p>
            <a:r>
              <a:rPr lang="it-IT" sz="1400" dirty="0">
                <a:solidFill>
                  <a:schemeClr val="bg1"/>
                </a:solidFill>
              </a:rPr>
              <a:t>particular frame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515F53A-0DDF-4CD3-869F-57CB4EF811C0}"/>
              </a:ext>
            </a:extLst>
          </p:cNvPr>
          <p:cNvCxnSpPr>
            <a:cxnSpLocks/>
          </p:cNvCxnSpPr>
          <p:nvPr/>
        </p:nvCxnSpPr>
        <p:spPr>
          <a:xfrm flipH="1">
            <a:off x="1495168" y="1532238"/>
            <a:ext cx="1223319" cy="32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2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534D53"/>
      </a:dk1>
      <a:lt1>
        <a:srgbClr val="FFFFFF"/>
      </a:lt1>
      <a:dk2>
        <a:srgbClr val="53673C"/>
      </a:dk2>
      <a:lt2>
        <a:srgbClr val="52576C"/>
      </a:lt2>
      <a:accent1>
        <a:srgbClr val="C3B29D"/>
      </a:accent1>
      <a:accent2>
        <a:srgbClr val="778EAC"/>
      </a:accent2>
      <a:accent3>
        <a:srgbClr val="FFFFFF"/>
      </a:accent3>
      <a:accent4>
        <a:srgbClr val="464046"/>
      </a:accent4>
      <a:accent5>
        <a:srgbClr val="DED5CC"/>
      </a:accent5>
      <a:accent6>
        <a:srgbClr val="6B809B"/>
      </a:accent6>
      <a:hlink>
        <a:srgbClr val="819555"/>
      </a:hlink>
      <a:folHlink>
        <a:srgbClr val="8896A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AB57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E2FAD"/>
        </a:dk1>
        <a:lt1>
          <a:srgbClr val="FFFFFF"/>
        </a:lt1>
        <a:dk2>
          <a:srgbClr val="0E2FAD"/>
        </a:dk2>
        <a:lt2>
          <a:srgbClr val="B3CCE6"/>
        </a:lt2>
        <a:accent1>
          <a:srgbClr val="7FD7FC"/>
        </a:accent1>
        <a:accent2>
          <a:srgbClr val="6BA7F8"/>
        </a:accent2>
        <a:accent3>
          <a:srgbClr val="FFFFFF"/>
        </a:accent3>
        <a:accent4>
          <a:srgbClr val="0A2793"/>
        </a:accent4>
        <a:accent5>
          <a:srgbClr val="C0E8FD"/>
        </a:accent5>
        <a:accent6>
          <a:srgbClr val="6097E1"/>
        </a:accent6>
        <a:hlink>
          <a:srgbClr val="FF9D3B"/>
        </a:hlink>
        <a:folHlink>
          <a:srgbClr val="007B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87280"/>
        </a:dk1>
        <a:lt1>
          <a:srgbClr val="F6F1EC"/>
        </a:lt1>
        <a:dk2>
          <a:srgbClr val="0347B5"/>
        </a:dk2>
        <a:lt2>
          <a:srgbClr val="8C8C8C"/>
        </a:lt2>
        <a:accent1>
          <a:srgbClr val="0DB6CC"/>
        </a:accent1>
        <a:accent2>
          <a:srgbClr val="62A97F"/>
        </a:accent2>
        <a:accent3>
          <a:srgbClr val="FAF7F4"/>
        </a:accent3>
        <a:accent4>
          <a:srgbClr val="06606C"/>
        </a:accent4>
        <a:accent5>
          <a:srgbClr val="AAD7E2"/>
        </a:accent5>
        <a:accent6>
          <a:srgbClr val="589972"/>
        </a:accent6>
        <a:hlink>
          <a:srgbClr val="CC630C"/>
        </a:hlink>
        <a:folHlink>
          <a:srgbClr val="802A0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1080</Words>
  <Application>Microsoft Macintosh PowerPoint</Application>
  <PresentationFormat>On-screen Show (4:3)</PresentationFormat>
  <Paragraphs>162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Consolas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Clearly Presented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Sheep template</dc:title>
  <dc:creator>Presentation Magazine</dc:creator>
  <cp:lastModifiedBy>Marco Bernasconi</cp:lastModifiedBy>
  <cp:revision>128</cp:revision>
  <dcterms:created xsi:type="dcterms:W3CDTF">2010-09-06T21:45:52Z</dcterms:created>
  <dcterms:modified xsi:type="dcterms:W3CDTF">2022-01-17T17:12:23Z</dcterms:modified>
</cp:coreProperties>
</file>